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7" r:id="rId5"/>
    <p:sldId id="798" r:id="rId6"/>
    <p:sldId id="748" r:id="rId7"/>
    <p:sldId id="809" r:id="rId8"/>
    <p:sldId id="822" r:id="rId9"/>
    <p:sldId id="826" r:id="rId10"/>
    <p:sldId id="827" r:id="rId11"/>
    <p:sldId id="810" r:id="rId12"/>
    <p:sldId id="821" r:id="rId13"/>
    <p:sldId id="813" r:id="rId14"/>
    <p:sldId id="816" r:id="rId15"/>
    <p:sldId id="814" r:id="rId16"/>
    <p:sldId id="818" r:id="rId17"/>
    <p:sldId id="832" r:id="rId18"/>
    <p:sldId id="835" r:id="rId19"/>
    <p:sldId id="833" r:id="rId20"/>
    <p:sldId id="834" r:id="rId21"/>
    <p:sldId id="823" r:id="rId22"/>
    <p:sldId id="811" r:id="rId23"/>
    <p:sldId id="812" r:id="rId24"/>
    <p:sldId id="817" r:id="rId25"/>
    <p:sldId id="820" r:id="rId26"/>
    <p:sldId id="828" r:id="rId27"/>
    <p:sldId id="829" r:id="rId28"/>
    <p:sldId id="830" r:id="rId29"/>
    <p:sldId id="831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616" userDrawn="1">
          <p15:clr>
            <a:srgbClr val="A4A3A4"/>
          </p15:clr>
        </p15:guide>
        <p15:guide id="6" pos="144" userDrawn="1">
          <p15:clr>
            <a:srgbClr val="A4A3A4"/>
          </p15:clr>
        </p15:guide>
        <p15:guide id="10" orient="horz" pos="528" userDrawn="1">
          <p15:clr>
            <a:srgbClr val="A4A3A4"/>
          </p15:clr>
        </p15:guide>
        <p15:guide id="18" orient="horz" pos="3264" userDrawn="1">
          <p15:clr>
            <a:srgbClr val="A4A3A4"/>
          </p15:clr>
        </p15:guide>
        <p15:guide id="19" orient="horz" pos="2976" userDrawn="1">
          <p15:clr>
            <a:srgbClr val="A4A3A4"/>
          </p15:clr>
        </p15:guide>
        <p15:guide id="20" pos="288" userDrawn="1">
          <p15:clr>
            <a:srgbClr val="A4A3A4"/>
          </p15:clr>
        </p15:guide>
        <p15:guide id="22" pos="5520" userDrawn="1">
          <p15:clr>
            <a:srgbClr val="A4A3A4"/>
          </p15:clr>
        </p15:guide>
        <p15:guide id="23" orient="horz" pos="3310">
          <p15:clr>
            <a:srgbClr val="A4A3A4"/>
          </p15:clr>
        </p15:guide>
        <p15:guide id="24" orient="horz" pos="3946">
          <p15:clr>
            <a:srgbClr val="A4A3A4"/>
          </p15:clr>
        </p15:guide>
        <p15:guide id="25" orient="horz" pos="1039">
          <p15:clr>
            <a:srgbClr val="A4A3A4"/>
          </p15:clr>
        </p15:guide>
        <p15:guide id="26" pos="5701">
          <p15:clr>
            <a:srgbClr val="A4A3A4"/>
          </p15:clr>
        </p15:guide>
        <p15:guide id="27" pos="55">
          <p15:clr>
            <a:srgbClr val="A4A3A4"/>
          </p15:clr>
        </p15:guide>
        <p15:guide id="28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ACACAC"/>
    <a:srgbClr val="BFBFBF"/>
    <a:srgbClr val="ED7D31"/>
    <a:srgbClr val="7F7F7F"/>
    <a:srgbClr val="D9D9D9"/>
    <a:srgbClr val="9C907A"/>
    <a:srgbClr val="D8BE22"/>
    <a:srgbClr val="C3AC1F"/>
    <a:srgbClr val="C2C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>
        <p:scale>
          <a:sx n="66" d="100"/>
          <a:sy n="66" d="100"/>
        </p:scale>
        <p:origin x="810" y="672"/>
      </p:cViewPr>
      <p:guideLst>
        <p:guide pos="5616"/>
        <p:guide pos="144"/>
        <p:guide orient="horz" pos="528"/>
        <p:guide orient="horz" pos="3264"/>
        <p:guide orient="horz" pos="2976"/>
        <p:guide pos="288"/>
        <p:guide pos="5520"/>
        <p:guide orient="horz" pos="3310"/>
        <p:guide orient="horz" pos="3946"/>
        <p:guide orient="horz" pos="1039"/>
        <p:guide pos="5701"/>
        <p:guide pos="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AC5CC-051E-45FC-83FE-6274941EAF61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67F02-20C2-46BC-8FDE-511B5F2DD6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2462B-66CF-4B18-AD03-A00017DB5C03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7AA26-7706-412C-9E48-EE328BEEF1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3"/>
          <p:cNvSpPr/>
          <p:nvPr userDrawn="1"/>
        </p:nvSpPr>
        <p:spPr>
          <a:xfrm>
            <a:off x="0" y="3200400"/>
            <a:ext cx="9144000" cy="3640348"/>
          </a:xfrm>
          <a:prstGeom prst="rect">
            <a:avLst/>
          </a:prstGeom>
          <a:solidFill>
            <a:srgbClr val="C0C0BE"/>
          </a:solidFill>
          <a:ln w="25400" cap="rnd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sz="5600" dirty="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73638"/>
            <a:ext cx="6858000" cy="3693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hape 39"/>
          <p:cNvSpPr/>
          <p:nvPr userDrawn="1"/>
        </p:nvSpPr>
        <p:spPr>
          <a:xfrm>
            <a:off x="1801583" y="389467"/>
            <a:ext cx="5530392" cy="25145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cxnSp>
        <p:nvCxnSpPr>
          <p:cNvPr id="6" name="Straight Connector 5"/>
          <p:cNvCxnSpPr/>
          <p:nvPr userDrawn="1"/>
        </p:nvCxnSpPr>
        <p:spPr>
          <a:xfrm>
            <a:off x="0" y="33868"/>
            <a:ext cx="9144000" cy="0"/>
          </a:xfrm>
          <a:prstGeom prst="line">
            <a:avLst/>
          </a:prstGeom>
          <a:noFill/>
          <a:ln w="25400">
            <a:solidFill>
              <a:srgbClr val="9C907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7" name="Straight Connector 6"/>
          <p:cNvCxnSpPr/>
          <p:nvPr userDrawn="1"/>
        </p:nvCxnSpPr>
        <p:spPr>
          <a:xfrm>
            <a:off x="0" y="3158065"/>
            <a:ext cx="9144000" cy="0"/>
          </a:xfrm>
          <a:prstGeom prst="line">
            <a:avLst/>
          </a:prstGeom>
          <a:noFill/>
          <a:ln w="25400">
            <a:solidFill>
              <a:srgbClr val="9C907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3836865"/>
            <a:ext cx="7772400" cy="498598"/>
          </a:xfrm>
        </p:spPr>
        <p:txBody>
          <a:bodyPr anchor="ctr" anchorCtr="0">
            <a:spAutoFit/>
          </a:bodyPr>
          <a:lstStyle>
            <a:lvl1pPr algn="ctr">
              <a:defRPr lang="en-US" sz="3600" b="1" kern="1200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  <a:sym typeface="Gill Sans" charset="0"/>
              </a:defRPr>
            </a:lvl1pPr>
          </a:lstStyle>
          <a:p>
            <a:pPr lvl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8322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19606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23" y="685800"/>
            <a:ext cx="8980815" cy="166199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600"/>
              </a:spcBef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383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763" y="1562100"/>
            <a:ext cx="4445327" cy="1261884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1530" y="1562100"/>
            <a:ext cx="4421716" cy="1261884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3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87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image" Target="../media/image3.png"/><Relationship Id="rId5" Type="http://schemas.openxmlformats.org/officeDocument/2006/relationships/theme" Target="../theme/theme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4038743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8" imgW="498" imgH="499" progId="TCLayout.ActiveDocument.1">
                  <p:embed/>
                </p:oleObj>
              </mc:Choice>
              <mc:Fallback>
                <p:oleObj name="think-cell Slide" r:id="rId8" imgW="498" imgH="499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Shape 9"/>
          <p:cNvSpPr/>
          <p:nvPr userDrawn="1"/>
        </p:nvSpPr>
        <p:spPr>
          <a:xfrm>
            <a:off x="0" y="0"/>
            <a:ext cx="9144000" cy="609601"/>
          </a:xfrm>
          <a:prstGeom prst="rect">
            <a:avLst/>
          </a:prstGeom>
          <a:solidFill>
            <a:srgbClr val="C0C0BE"/>
          </a:solidFill>
          <a:ln w="25400" cap="rnd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sz="5600" dirty="0">
              <a:solidFill>
                <a:srgbClr val="000000"/>
              </a:solidFill>
              <a:latin typeface="+mn-lt"/>
              <a:ea typeface="ヒラギノ角ゴ ProN W3" charset="-128"/>
            </a:endParaRPr>
          </a:p>
        </p:txBody>
      </p:sp>
      <p:sp>
        <p:nvSpPr>
          <p:cNvPr id="9" name="Shape 13"/>
          <p:cNvSpPr txBox="1"/>
          <p:nvPr userDrawn="1"/>
        </p:nvSpPr>
        <p:spPr>
          <a:xfrm>
            <a:off x="8230869" y="6504445"/>
            <a:ext cx="812225" cy="2154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0" tIns="0" rIns="0" bIns="0" anchor="ctr"/>
          <a:lstStyle>
            <a:defPPr>
              <a:defRPr lang="en-US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42433D"/>
                </a:solidFill>
                <a:latin typeface="HelveticaNeueLT Std Bold Cn"/>
                <a:ea typeface="ヒラギノ角ゴ ProN W3" charset="-128"/>
              </a:defRPr>
            </a:lvl1pPr>
          </a:lstStyle>
          <a:p>
            <a:pPr lvl="0"/>
            <a:r>
              <a:rPr lang="en-US" sz="800" i="1" dirty="0">
                <a:solidFill>
                  <a:schemeClr val="bg1"/>
                </a:solidFill>
                <a:latin typeface="+mn-lt"/>
                <a:sym typeface="Arial"/>
              </a:rPr>
              <a:t>Confidential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510761" y="6559872"/>
            <a:ext cx="12182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fld id="{A368F9F1-09CF-40D2-8044-10F211005122}" type="slidenum">
              <a:rPr lang="en-US" sz="800" smtClean="0">
                <a:latin typeface="+mn-lt"/>
              </a:rPr>
              <a:pPr algn="ctr"/>
              <a:t>‹#›</a:t>
            </a:fld>
            <a:endParaRPr lang="en-US" sz="800" dirty="0">
              <a:latin typeface="+mn-lt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9523" y="34529"/>
            <a:ext cx="8981343" cy="55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fontAlgn="base"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9523" y="685800"/>
            <a:ext cx="8973571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0" y="643468"/>
            <a:ext cx="9144000" cy="0"/>
          </a:xfrm>
          <a:prstGeom prst="line">
            <a:avLst/>
          </a:prstGeom>
          <a:noFill/>
          <a:ln w="25400">
            <a:solidFill>
              <a:srgbClr val="9C907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78" name="Straight Connector 77"/>
          <p:cNvCxnSpPr/>
          <p:nvPr userDrawn="1"/>
        </p:nvCxnSpPr>
        <p:spPr>
          <a:xfrm>
            <a:off x="0" y="6366935"/>
            <a:ext cx="9144000" cy="0"/>
          </a:xfrm>
          <a:prstGeom prst="line">
            <a:avLst/>
          </a:prstGeom>
          <a:noFill/>
          <a:ln w="25400">
            <a:solidFill>
              <a:srgbClr val="9C907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5" name="Group 4"/>
          <p:cNvGrpSpPr/>
          <p:nvPr userDrawn="1"/>
        </p:nvGrpSpPr>
        <p:grpSpPr>
          <a:xfrm>
            <a:off x="50473" y="6435911"/>
            <a:ext cx="2745962" cy="377398"/>
            <a:chOff x="37719" y="6435911"/>
            <a:chExt cx="2745962" cy="37739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37719" y="6435911"/>
              <a:ext cx="375750" cy="3773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65" y="6559872"/>
              <a:ext cx="2313716" cy="129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74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2" r:id="rId2"/>
    <p:sldLayoutId id="2147483664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dirty="0">
          <a:solidFill>
            <a:schemeClr val="tx1"/>
          </a:solidFill>
          <a:latin typeface="+mn-lt"/>
          <a:ea typeface="MS PGothic" panose="020B0600070205080204" pitchFamily="34" charset="-128"/>
          <a:cs typeface="+mn-cs"/>
          <a:sym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3836865"/>
            <a:ext cx="7772400" cy="498598"/>
          </a:xfrm>
        </p:spPr>
        <p:txBody>
          <a:bodyPr/>
          <a:lstStyle/>
          <a:p>
            <a:r>
              <a:rPr lang="en-US" dirty="0"/>
              <a:t>Web Traffic Correlations</a:t>
            </a:r>
          </a:p>
        </p:txBody>
      </p:sp>
    </p:spTree>
    <p:extLst>
      <p:ext uri="{BB962C8B-B14F-4D97-AF65-F5344CB8AC3E}">
        <p14:creationId xmlns:p14="http://schemas.microsoft.com/office/powerpoint/2010/main" val="3651003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Viewer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72"/>
            <a:ext cx="9041753" cy="459321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Network and air-time effects mediate general relationship between pageviews and viewership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298843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Viewer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6372"/>
            <a:ext cx="9041751" cy="459320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Wikipedia pageviews for shows airing on “Fox” are predictive of viewership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3306361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Viewer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6372"/>
            <a:ext cx="9041751" cy="459320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Wikipedia pageviews are moderately predictive of viewership for shows airing on Mondays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324130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Viewer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76372"/>
            <a:ext cx="9041749" cy="459320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Wikipedia pageviews for “Black-ish” do not correlate with viewership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483385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23" y="685800"/>
            <a:ext cx="8980815" cy="1954381"/>
          </a:xfrm>
        </p:spPr>
        <p:txBody>
          <a:bodyPr/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Box Office Gross</a:t>
            </a:r>
          </a:p>
          <a:p>
            <a:r>
              <a:rPr lang="en-US" dirty="0"/>
              <a:t>TV Viewership</a:t>
            </a:r>
          </a:p>
          <a:p>
            <a:r>
              <a:rPr lang="en-US" dirty="0"/>
              <a:t>Video Game Sales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481" y="2242195"/>
            <a:ext cx="9033038" cy="365760"/>
          </a:xfrm>
          <a:prstGeom prst="rect">
            <a:avLst/>
          </a:prstGeom>
          <a:noFill/>
          <a:ln w="19050">
            <a:solidFill>
              <a:srgbClr val="9C907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0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Sales: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23" y="685800"/>
            <a:ext cx="8980815" cy="4401205"/>
          </a:xfrm>
        </p:spPr>
        <p:txBody>
          <a:bodyPr/>
          <a:lstStyle/>
          <a:p>
            <a:r>
              <a:rPr lang="en-US" dirty="0"/>
              <a:t>Video Game Sales Data</a:t>
            </a:r>
          </a:p>
          <a:p>
            <a:pPr lvl="1"/>
            <a:r>
              <a:rPr lang="en-US" dirty="0"/>
              <a:t>89 video games released on Xbox One, PlayStation 4, or Wii U during 2016</a:t>
            </a:r>
          </a:p>
          <a:p>
            <a:pPr lvl="1"/>
            <a:r>
              <a:rPr lang="en-US" dirty="0"/>
              <a:t>Reporting current as of December 22, 2016*</a:t>
            </a:r>
          </a:p>
          <a:p>
            <a:r>
              <a:rPr lang="en-US" dirty="0"/>
              <a:t>Wikipedia Data</a:t>
            </a:r>
          </a:p>
          <a:p>
            <a:pPr lvl="1"/>
            <a:r>
              <a:rPr lang="en-US" dirty="0"/>
              <a:t>Extract total “desktop” pageview count for each game for the entirety of 2016</a:t>
            </a:r>
          </a:p>
          <a:p>
            <a:pPr lvl="1"/>
            <a:r>
              <a:rPr lang="en-US" dirty="0"/>
              <a:t>Use “Page Move” tool to automatically identify Wikipedia page moves and concatenate data</a:t>
            </a:r>
          </a:p>
          <a:p>
            <a:pPr lvl="1"/>
            <a:r>
              <a:rPr lang="en-US" dirty="0"/>
              <a:t>Apply standard inflation correction using “color” approach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A5C6A-068A-429D-B3E1-3AE773F1B5C9}"/>
              </a:ext>
            </a:extLst>
          </p:cNvPr>
          <p:cNvSpPr txBox="1"/>
          <p:nvPr/>
        </p:nvSpPr>
        <p:spPr>
          <a:xfrm>
            <a:off x="81756" y="6159698"/>
            <a:ext cx="516334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 Source: https://www.kaggle.com/rush4ratio/video-game-sales-with-ratings/data</a:t>
            </a:r>
          </a:p>
        </p:txBody>
      </p:sp>
    </p:spTree>
    <p:extLst>
      <p:ext uri="{BB962C8B-B14F-4D97-AF65-F5344CB8AC3E}">
        <p14:creationId xmlns:p14="http://schemas.microsoft.com/office/powerpoint/2010/main" val="1772822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23" y="34529"/>
            <a:ext cx="8981343" cy="550468"/>
          </a:xfrm>
        </p:spPr>
        <p:txBody>
          <a:bodyPr/>
          <a:lstStyle/>
          <a:p>
            <a:r>
              <a:rPr lang="en-US" dirty="0"/>
              <a:t>Video Game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6372"/>
            <a:ext cx="9041751" cy="459320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Pre-release Wikipedia pageviews are a strong indicator of global video game sales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07E195-7D87-4791-B38F-989D06DF3E8C}"/>
              </a:ext>
            </a:extLst>
          </p:cNvPr>
          <p:cNvSpPr txBox="1"/>
          <p:nvPr/>
        </p:nvSpPr>
        <p:spPr>
          <a:xfrm>
            <a:off x="5381296" y="1617694"/>
            <a:ext cx="62216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Battlefield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FC647-C970-4A30-8980-F86172C60992}"/>
              </a:ext>
            </a:extLst>
          </p:cNvPr>
          <p:cNvSpPr txBox="1"/>
          <p:nvPr/>
        </p:nvSpPr>
        <p:spPr>
          <a:xfrm>
            <a:off x="7153318" y="1968347"/>
            <a:ext cx="62216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Overwatch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9BB58-ADA5-4E44-AEB2-7B81259B46C2}"/>
              </a:ext>
            </a:extLst>
          </p:cNvPr>
          <p:cNvSpPr txBox="1"/>
          <p:nvPr/>
        </p:nvSpPr>
        <p:spPr>
          <a:xfrm>
            <a:off x="6223152" y="1494583"/>
            <a:ext cx="62216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FIFA 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7B839-1707-473D-B5E1-D84D4445E267}"/>
              </a:ext>
            </a:extLst>
          </p:cNvPr>
          <p:cNvSpPr txBox="1"/>
          <p:nvPr/>
        </p:nvSpPr>
        <p:spPr>
          <a:xfrm>
            <a:off x="6436501" y="2593562"/>
            <a:ext cx="83865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Quantum Break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D12F-B917-4835-8AF7-73F269CC5AEB}"/>
              </a:ext>
            </a:extLst>
          </p:cNvPr>
          <p:cNvSpPr txBox="1"/>
          <p:nvPr/>
        </p:nvSpPr>
        <p:spPr>
          <a:xfrm>
            <a:off x="4308213" y="1646313"/>
            <a:ext cx="83865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Uncharted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B3897-87A7-4344-ADF2-AB3B6DA491AD}"/>
              </a:ext>
            </a:extLst>
          </p:cNvPr>
          <p:cNvSpPr txBox="1"/>
          <p:nvPr/>
        </p:nvSpPr>
        <p:spPr>
          <a:xfrm>
            <a:off x="5600983" y="1944366"/>
            <a:ext cx="62216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Far Cry Primal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313D2-13B3-4728-B995-D633635CC5F5}"/>
              </a:ext>
            </a:extLst>
          </p:cNvPr>
          <p:cNvSpPr txBox="1"/>
          <p:nvPr/>
        </p:nvSpPr>
        <p:spPr>
          <a:xfrm>
            <a:off x="998503" y="2532006"/>
            <a:ext cx="6221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Just Dance 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C2C2B-E0F9-4513-BFCC-51B6ADB1F825}"/>
              </a:ext>
            </a:extLst>
          </p:cNvPr>
          <p:cNvSpPr txBox="1"/>
          <p:nvPr/>
        </p:nvSpPr>
        <p:spPr>
          <a:xfrm>
            <a:off x="3238898" y="2470450"/>
            <a:ext cx="62216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NHL 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8F519-963C-4618-AD01-D1C26CEFE914}"/>
              </a:ext>
            </a:extLst>
          </p:cNvPr>
          <p:cNvSpPr txBox="1"/>
          <p:nvPr/>
        </p:nvSpPr>
        <p:spPr>
          <a:xfrm>
            <a:off x="3481951" y="1821255"/>
            <a:ext cx="75823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Madden NFL 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B833C7-398D-42C8-ABE8-36259645376C}"/>
              </a:ext>
            </a:extLst>
          </p:cNvPr>
          <p:cNvSpPr txBox="1"/>
          <p:nvPr/>
        </p:nvSpPr>
        <p:spPr>
          <a:xfrm>
            <a:off x="4934149" y="2055815"/>
            <a:ext cx="75823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Mafia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891881-0946-4123-BD22-7C10DCB45F83}"/>
              </a:ext>
            </a:extLst>
          </p:cNvPr>
          <p:cNvSpPr txBox="1"/>
          <p:nvPr/>
        </p:nvSpPr>
        <p:spPr>
          <a:xfrm>
            <a:off x="1490562" y="2972976"/>
            <a:ext cx="75823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RIGS: Mechanized Combat League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B10CF-A97F-4B11-9762-DF76EE9C6EBE}"/>
              </a:ext>
            </a:extLst>
          </p:cNvPr>
          <p:cNvSpPr txBox="1"/>
          <p:nvPr/>
        </p:nvSpPr>
        <p:spPr>
          <a:xfrm>
            <a:off x="2319237" y="2178926"/>
            <a:ext cx="75823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Dragon Ball: Xenoverse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26A486-BF99-493E-AD48-80209A70A1AC}"/>
              </a:ext>
            </a:extLst>
          </p:cNvPr>
          <p:cNvSpPr txBox="1"/>
          <p:nvPr/>
        </p:nvSpPr>
        <p:spPr>
          <a:xfrm>
            <a:off x="5955926" y="3074306"/>
            <a:ext cx="75823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Rise of the Tomb Raider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DF9C66-CB55-4E9A-AA91-585EA4F63621}"/>
              </a:ext>
            </a:extLst>
          </p:cNvPr>
          <p:cNvSpPr txBox="1"/>
          <p:nvPr/>
        </p:nvSpPr>
        <p:spPr>
          <a:xfrm>
            <a:off x="3929097" y="3074305"/>
            <a:ext cx="75823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Worms: WMD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21BAB2-DA1F-4BAE-B99F-8792A8D2D3A0}"/>
              </a:ext>
            </a:extLst>
          </p:cNvPr>
          <p:cNvSpPr txBox="1"/>
          <p:nvPr/>
        </p:nvSpPr>
        <p:spPr>
          <a:xfrm>
            <a:off x="81756" y="5194136"/>
            <a:ext cx="491445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*Note: Annotations are done randomly</a:t>
            </a:r>
          </a:p>
        </p:txBody>
      </p:sp>
    </p:spTree>
    <p:extLst>
      <p:ext uri="{BB962C8B-B14F-4D97-AF65-F5344CB8AC3E}">
        <p14:creationId xmlns:p14="http://schemas.microsoft.com/office/powerpoint/2010/main" val="262454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6372"/>
            <a:ext cx="9041751" cy="459320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Correlation between Wikipedia pageviews and video game sales remains stable throughout pre-release window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108097-B38E-49C4-9F05-854DEC041087}"/>
              </a:ext>
            </a:extLst>
          </p:cNvPr>
          <p:cNvSpPr txBox="1"/>
          <p:nvPr/>
        </p:nvSpPr>
        <p:spPr>
          <a:xfrm>
            <a:off x="81756" y="5194136"/>
            <a:ext cx="491445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*Note: Coefficient range is from -1 (strongest negative correlation) to 1 (strongest positive correlation)</a:t>
            </a:r>
          </a:p>
        </p:txBody>
      </p:sp>
    </p:spTree>
    <p:extLst>
      <p:ext uri="{BB962C8B-B14F-4D97-AF65-F5344CB8AC3E}">
        <p14:creationId xmlns:p14="http://schemas.microsoft.com/office/powerpoint/2010/main" val="3176464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3836865"/>
            <a:ext cx="7772400" cy="498598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20373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Viewer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72"/>
            <a:ext cx="9041754" cy="459321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Out of context, Wikipedia Pageviews do not have any correlation to TV episode viewership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384329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23" y="685800"/>
            <a:ext cx="8980815" cy="1954381"/>
          </a:xfrm>
        </p:spPr>
        <p:txBody>
          <a:bodyPr/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Box Office Gross</a:t>
            </a:r>
          </a:p>
          <a:p>
            <a:r>
              <a:rPr lang="en-US" dirty="0"/>
              <a:t>TV Viewership</a:t>
            </a:r>
          </a:p>
          <a:p>
            <a:r>
              <a:rPr lang="en-US" dirty="0"/>
              <a:t>Video Game Sales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481" y="728053"/>
            <a:ext cx="9033038" cy="365760"/>
          </a:xfrm>
          <a:prstGeom prst="rect">
            <a:avLst/>
          </a:prstGeom>
          <a:noFill/>
          <a:ln w="19050">
            <a:solidFill>
              <a:srgbClr val="9C907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1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Viewer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72"/>
            <a:ext cx="9041754" cy="459321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However, there are baseline differences in viewership dependent on each show’s context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354293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Viewer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76372"/>
            <a:ext cx="9041749" cy="459320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Wikipedia pageviews for “Ash vs. Evil Dead” correlate well with viewership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976012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Viewer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76372"/>
            <a:ext cx="9041747" cy="459320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“Network Type” does not explain variation in correlation by itself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356143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IMDB User Rating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72"/>
            <a:ext cx="9041753" cy="459321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Wikipedia pageviews correlate weakly with TV Show Quality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488576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IMDB User Rating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72"/>
            <a:ext cx="9041753" cy="459320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TV Show quality has minimal interaction with external factors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2039315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72"/>
            <a:ext cx="9041753" cy="459320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Out of context, Wikipedia Pageviews have a weak correlation with Nielsen Demo score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2347649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Nielsen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6372"/>
            <a:ext cx="9041751" cy="459320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There exist significant differences in baseline Nielsen Demo scores dependent on context of each show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D7AEB-79C6-4750-BDE7-FD4B9AE6B870}"/>
              </a:ext>
            </a:extLst>
          </p:cNvPr>
          <p:cNvSpPr txBox="1"/>
          <p:nvPr/>
        </p:nvSpPr>
        <p:spPr>
          <a:xfrm>
            <a:off x="81756" y="5026223"/>
            <a:ext cx="3067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*Note: Each scatter point represents 1 episode</a:t>
            </a:r>
          </a:p>
          <a:p>
            <a:r>
              <a:rPr lang="en-US" sz="1000" dirty="0"/>
              <a:t>*Note: Pageviews extracted 3-days before air date</a:t>
            </a:r>
          </a:p>
        </p:txBody>
      </p:sp>
    </p:spTree>
    <p:extLst>
      <p:ext uri="{BB962C8B-B14F-4D97-AF65-F5344CB8AC3E}">
        <p14:creationId xmlns:p14="http://schemas.microsoft.com/office/powerpoint/2010/main" val="69039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23" y="685800"/>
            <a:ext cx="8980815" cy="4616648"/>
          </a:xfrm>
        </p:spPr>
        <p:txBody>
          <a:bodyPr/>
          <a:lstStyle/>
          <a:p>
            <a:r>
              <a:rPr lang="en-US" dirty="0"/>
              <a:t>To demonstrate that Wikipedia pageviews are a valuable proxy for popularity, we show pageviews are a predictive indicator for various offline behaviors</a:t>
            </a:r>
          </a:p>
          <a:p>
            <a:r>
              <a:rPr lang="en-US" dirty="0"/>
              <a:t>Wikipedia pageviews are strong predictors of domestic box office gross</a:t>
            </a:r>
          </a:p>
          <a:p>
            <a:r>
              <a:rPr lang="en-US" dirty="0"/>
              <a:t>Wikipedia pageviews are strong predictors of TV viewership (when accounting for network, air-time effects)</a:t>
            </a:r>
          </a:p>
          <a:p>
            <a:r>
              <a:rPr lang="en-US" dirty="0"/>
              <a:t>Wikipedia pageviews are strong predictors of global video game sales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6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23" y="685800"/>
            <a:ext cx="8980815" cy="1954381"/>
          </a:xfrm>
        </p:spPr>
        <p:txBody>
          <a:bodyPr/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Box Office Gross</a:t>
            </a:r>
          </a:p>
          <a:p>
            <a:r>
              <a:rPr lang="en-US" dirty="0"/>
              <a:t>TV Viewership</a:t>
            </a:r>
          </a:p>
          <a:p>
            <a:r>
              <a:rPr lang="en-US" dirty="0"/>
              <a:t>Video Game Sales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481" y="1226195"/>
            <a:ext cx="9033038" cy="365760"/>
          </a:xfrm>
          <a:prstGeom prst="rect">
            <a:avLst/>
          </a:prstGeom>
          <a:noFill/>
          <a:ln w="19050">
            <a:solidFill>
              <a:srgbClr val="9C907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4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 Gross: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23" y="685800"/>
            <a:ext cx="8980815" cy="5139869"/>
          </a:xfrm>
        </p:spPr>
        <p:txBody>
          <a:bodyPr/>
          <a:lstStyle/>
          <a:p>
            <a:r>
              <a:rPr lang="en-US" dirty="0"/>
              <a:t>Domestic Box Office Data</a:t>
            </a:r>
          </a:p>
          <a:p>
            <a:pPr lvl="1"/>
            <a:r>
              <a:rPr lang="en-US" dirty="0"/>
              <a:t>170 US-produced films released between January 2016 and October 2017</a:t>
            </a:r>
          </a:p>
          <a:p>
            <a:pPr lvl="1"/>
            <a:r>
              <a:rPr lang="en-US" dirty="0"/>
              <a:t>Filter out any films with gross less than $5 million</a:t>
            </a:r>
          </a:p>
          <a:p>
            <a:r>
              <a:rPr lang="en-US" dirty="0"/>
              <a:t>Wikipedia Data</a:t>
            </a:r>
          </a:p>
          <a:p>
            <a:pPr lvl="1"/>
            <a:r>
              <a:rPr lang="en-US" dirty="0"/>
              <a:t>Extract total “desktop” pageview count for each movie 45 days before release up to 10 days after release</a:t>
            </a:r>
          </a:p>
          <a:p>
            <a:pPr lvl="1"/>
            <a:r>
              <a:rPr lang="en-US" dirty="0"/>
              <a:t>Use “Page Move” tool to automatically identify Wikipedia page moves and concatenate data</a:t>
            </a:r>
          </a:p>
          <a:p>
            <a:pPr lvl="1"/>
            <a:r>
              <a:rPr lang="en-US" dirty="0"/>
              <a:t>Apply standard inflation correction using “color” approach</a:t>
            </a:r>
          </a:p>
          <a:p>
            <a:pPr lvl="1"/>
            <a:r>
              <a:rPr lang="en-US" dirty="0"/>
              <a:t>Filter out movies with less than 1000 pageviews per day at 30 days-before-release mark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8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 Gross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72"/>
            <a:ext cx="9041753" cy="459320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Wikipedia pageviews correlate strongly with domestic box office gross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30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 Gross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15EE-45DC-4A7F-8298-B0B5FD8C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6372"/>
            <a:ext cx="9041751" cy="459320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A67C3-AB37-48C5-B707-F27706974449}"/>
              </a:ext>
            </a:extLst>
          </p:cNvPr>
          <p:cNvGrpSpPr/>
          <p:nvPr/>
        </p:nvGrpSpPr>
        <p:grpSpPr>
          <a:xfrm>
            <a:off x="81756" y="5334000"/>
            <a:ext cx="8980488" cy="914400"/>
            <a:chOff x="81756" y="5334000"/>
            <a:chExt cx="8980488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7BFB-03A6-4BD2-9CB6-437B4FF52DB4}"/>
                </a:ext>
              </a:extLst>
            </p:cNvPr>
            <p:cNvSpPr/>
            <p:nvPr/>
          </p:nvSpPr>
          <p:spPr>
            <a:xfrm>
              <a:off x="81756" y="5334000"/>
              <a:ext cx="898048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Shape 60">
              <a:extLst>
                <a:ext uri="{FF2B5EF4-FFF2-40B4-BE49-F238E27FC236}">
                  <a16:creationId xmlns:a16="http://schemas.microsoft.com/office/drawing/2014/main" id="{C96EDE2F-BEA1-4688-91BA-6520E4B8ACAD}"/>
                </a:ext>
              </a:extLst>
            </p:cNvPr>
            <p:cNvSpPr txBox="1"/>
            <p:nvPr/>
          </p:nvSpPr>
          <p:spPr>
            <a:xfrm>
              <a:off x="159159" y="5359622"/>
              <a:ext cx="8825682" cy="86315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Autofit/>
            </a:bodyPr>
            <a:lstStyle>
              <a:defPPr>
                <a:defRPr lang="en-US"/>
              </a:defPPr>
              <a:lvl1pPr marL="342900" lvl="0" indent="-342900" algn="ctr" fontAlgn="base">
                <a:spcBef>
                  <a:spcPts val="0"/>
                </a:spcBef>
                <a:spcAft>
                  <a:spcPts val="0"/>
                </a:spcAft>
                <a:buClr>
                  <a:srgbClr val="001A39"/>
                </a:buClr>
                <a:buSzPct val="25000"/>
                <a:defRPr sz="3200" b="1" i="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marL="0" indent="0">
                <a:lnSpc>
                  <a:spcPct val="85000"/>
                </a:lnSpc>
              </a:pPr>
              <a:r>
                <a:rPr lang="en-US" sz="2800" dirty="0">
                  <a:sym typeface="Calibri"/>
                </a:rPr>
                <a:t>Correlation between Wikipedia pageviews and box office gross remains stable throughout pre-release window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108097-B38E-49C4-9F05-854DEC041087}"/>
              </a:ext>
            </a:extLst>
          </p:cNvPr>
          <p:cNvSpPr txBox="1"/>
          <p:nvPr/>
        </p:nvSpPr>
        <p:spPr>
          <a:xfrm>
            <a:off x="81756" y="5194136"/>
            <a:ext cx="491445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*Note: Coefficient range is from -1 (strongest negative correlation) to 1 (strongest positive correlation)</a:t>
            </a:r>
          </a:p>
        </p:txBody>
      </p:sp>
    </p:spTree>
    <p:extLst>
      <p:ext uri="{BB962C8B-B14F-4D97-AF65-F5344CB8AC3E}">
        <p14:creationId xmlns:p14="http://schemas.microsoft.com/office/powerpoint/2010/main" val="134877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23" y="685800"/>
            <a:ext cx="8980815" cy="1954381"/>
          </a:xfrm>
        </p:spPr>
        <p:txBody>
          <a:bodyPr/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Box Office Gross</a:t>
            </a:r>
          </a:p>
          <a:p>
            <a:r>
              <a:rPr lang="en-US" dirty="0"/>
              <a:t>TV Viewership</a:t>
            </a:r>
          </a:p>
          <a:p>
            <a:r>
              <a:rPr lang="en-US" dirty="0"/>
              <a:t>Video Game Sales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300" y="1747736"/>
            <a:ext cx="9033038" cy="365760"/>
          </a:xfrm>
          <a:prstGeom prst="rect">
            <a:avLst/>
          </a:prstGeom>
          <a:noFill/>
          <a:ln w="19050">
            <a:solidFill>
              <a:srgbClr val="9C907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76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Viewership: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23" y="685800"/>
            <a:ext cx="8980815" cy="4770537"/>
          </a:xfrm>
        </p:spPr>
        <p:txBody>
          <a:bodyPr/>
          <a:lstStyle/>
          <a:p>
            <a:r>
              <a:rPr lang="en-US" dirty="0"/>
              <a:t>Viewership Data</a:t>
            </a:r>
          </a:p>
          <a:p>
            <a:pPr lvl="1"/>
            <a:r>
              <a:rPr lang="en-US" dirty="0"/>
              <a:t>74 distinct television programs airing across 20 networks between January 2016 and July 2017</a:t>
            </a:r>
          </a:p>
          <a:p>
            <a:pPr lvl="1"/>
            <a:r>
              <a:rPr lang="en-US" dirty="0"/>
              <a:t>Episode level data includes Nielsen Viewers, Nielsen Demo*, and IMDB User Rating*</a:t>
            </a:r>
          </a:p>
          <a:p>
            <a:r>
              <a:rPr lang="en-US" dirty="0"/>
              <a:t>Wikipedia Data</a:t>
            </a:r>
          </a:p>
          <a:p>
            <a:pPr lvl="1"/>
            <a:r>
              <a:rPr lang="en-US" dirty="0"/>
              <a:t>Extract total “desktop” pageview count for each episode 3 days before the episode airs</a:t>
            </a:r>
          </a:p>
          <a:p>
            <a:pPr lvl="1"/>
            <a:r>
              <a:rPr lang="en-US" dirty="0"/>
              <a:t>Use “Page Move” tool to automatically identify Wikipedia page moves and concatenate data</a:t>
            </a:r>
          </a:p>
          <a:p>
            <a:pPr lvl="1"/>
            <a:r>
              <a:rPr lang="en-US" dirty="0"/>
              <a:t>Apply standard inflation correction using “color” approach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A5C6A-068A-429D-B3E1-3AE773F1B5C9}"/>
              </a:ext>
            </a:extLst>
          </p:cNvPr>
          <p:cNvSpPr txBox="1"/>
          <p:nvPr/>
        </p:nvSpPr>
        <p:spPr>
          <a:xfrm>
            <a:off x="81756" y="6159698"/>
            <a:ext cx="306784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* Note: See Appendix</a:t>
            </a:r>
          </a:p>
        </p:txBody>
      </p:sp>
    </p:spTree>
    <p:extLst>
      <p:ext uri="{BB962C8B-B14F-4D97-AF65-F5344CB8AC3E}">
        <p14:creationId xmlns:p14="http://schemas.microsoft.com/office/powerpoint/2010/main" val="14185737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3&quot;/&gt;&lt;CPresentation id=&quot;1&quot;&gt;&lt;m_precDefaultNumber/&gt;&lt;m_precDefaultPercent/&gt;&lt;m_precDefaultDate/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d.&lt;/m_strFormatTime&gt;&lt;/m_precDefaultWeek&gt;&lt;m_precDefaultDay&gt;&lt;m_bNumberIsYear val=&quot;0&quot;/&gt;&lt;m_strFormatTime&gt;%#d&lt;/m_strFormatTime&gt;&lt;/m_precDefaultDay&gt;&lt;m_mruColor&gt;&lt;m_vecMRU length=&quot;0&quot;/&gt;&lt;/m_mruColor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Legendary">
      <a:dk1>
        <a:srgbClr val="595959"/>
      </a:dk1>
      <a:lt1>
        <a:sysClr val="window" lastClr="FFFFFF"/>
      </a:lt1>
      <a:dk2>
        <a:srgbClr val="7F7F7F"/>
      </a:dk2>
      <a:lt2>
        <a:srgbClr val="D9D9D9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pplied Analytics PowerPoint Guidelines 03.24.2017" id="{1A216037-B973-4445-8AFF-8AF9C6E6E962}" vid="{BD1A001E-A601-4E58-A203-82F596ECB8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910B6AAFBC794294DACE602555F4E2" ma:contentTypeVersion="7" ma:contentTypeDescription="Create a new document." ma:contentTypeScope="" ma:versionID="eb4984df104ca18ad64ee88836b39ee0">
  <xsd:schema xmlns:xsd="http://www.w3.org/2001/XMLSchema" xmlns:xs="http://www.w3.org/2001/XMLSchema" xmlns:p="http://schemas.microsoft.com/office/2006/metadata/properties" xmlns:ns2="562db99a-c247-4538-95b0-013e8a8553f0" xmlns:ns3="c7dd932f-66ca-40f8-a0d0-332b2a7db95c" targetNamespace="http://schemas.microsoft.com/office/2006/metadata/properties" ma:root="true" ma:fieldsID="a3c586a1012aedfd5fa2de9c00e0e721" ns2:_="" ns3:_="">
    <xsd:import namespace="562db99a-c247-4538-95b0-013e8a8553f0"/>
    <xsd:import namespace="c7dd932f-66ca-40f8-a0d0-332b2a7db9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db99a-c247-4538-95b0-013e8a8553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932f-66ca-40f8-a0d0-332b2a7db95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0114C6-25DA-45B4-9909-92C267CC33E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939EE26-C226-4573-9B3A-E97EBF0BB3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2db99a-c247-4538-95b0-013e8a8553f0"/>
    <ds:schemaRef ds:uri="c7dd932f-66ca-40f8-a0d0-332b2a7db9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BCF027-4017-4B96-9470-510D6A6FAD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 Analytics Template</Template>
  <TotalTime>657</TotalTime>
  <Words>955</Words>
  <Application>Microsoft Office PowerPoint</Application>
  <PresentationFormat>On-screen Show (4:3)</PresentationFormat>
  <Paragraphs>128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Web Traffic Correlations</vt:lpstr>
      <vt:lpstr>Contents</vt:lpstr>
      <vt:lpstr>Executive Summary</vt:lpstr>
      <vt:lpstr>Contents</vt:lpstr>
      <vt:lpstr>Box Office Gross: Methodology</vt:lpstr>
      <vt:lpstr>Box Office Gross</vt:lpstr>
      <vt:lpstr>Box Office Gross</vt:lpstr>
      <vt:lpstr>Contents</vt:lpstr>
      <vt:lpstr>TV Viewership: Methodology</vt:lpstr>
      <vt:lpstr>TV Viewership: Nielsen Viewer Score</vt:lpstr>
      <vt:lpstr>TV Viewership: Nielsen Viewer Score</vt:lpstr>
      <vt:lpstr>TV Viewership: Nielsen Viewer Score</vt:lpstr>
      <vt:lpstr>TV Viewership: Nielsen Viewer Score</vt:lpstr>
      <vt:lpstr>Contents</vt:lpstr>
      <vt:lpstr>Video Game Sales: Methodology</vt:lpstr>
      <vt:lpstr>Video Game Sales</vt:lpstr>
      <vt:lpstr>Video Game Sales</vt:lpstr>
      <vt:lpstr>Appendix</vt:lpstr>
      <vt:lpstr>TV Viewership: Nielsen Viewer Score</vt:lpstr>
      <vt:lpstr>TV Viewership: Nielsen Viewer Score</vt:lpstr>
      <vt:lpstr>TV Viewership: Nielsen Viewer Score</vt:lpstr>
      <vt:lpstr>TV Viewership: Nielsen Viewer Score</vt:lpstr>
      <vt:lpstr>TV Viewership: IMDB User Rating</vt:lpstr>
      <vt:lpstr>TV Viewership: IMDB User Rating</vt:lpstr>
      <vt:lpstr>TV Viewership: Nielsen Demo</vt:lpstr>
      <vt:lpstr>TV Viewership: Nielsen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Traffic Correlations</dc:title>
  <dc:creator>Keith Harrigian</dc:creator>
  <cp:lastModifiedBy>Keith Harrigian</cp:lastModifiedBy>
  <cp:revision>237</cp:revision>
  <dcterms:created xsi:type="dcterms:W3CDTF">2018-01-25T14:52:56Z</dcterms:created>
  <dcterms:modified xsi:type="dcterms:W3CDTF">2019-05-09T13:54:58Z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0x010100D6910B6AAFBC794294DACE602555F4E2</vt:lpwstr>
  </property>
  <property fmtid="{D5CDD505-2E9C-101B-9397-08002B2CF9AE}" pid="3" name="Order">
    <vt:r8>269800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